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2E8A"/>
    <a:srgbClr val="00A65C"/>
    <a:srgbClr val="C00925"/>
    <a:srgbClr val="0168B3"/>
    <a:srgbClr val="C10A26"/>
    <a:srgbClr val="01A75D"/>
    <a:srgbClr val="02A55C"/>
    <a:srgbClr val="E6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2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0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65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26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5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5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81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6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14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FC13E-457A-4F4C-9FA5-267CEFE659D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14.11.2018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A0D3-BC39-475A-A23C-37CBC297645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6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7" Type="http://schemas.openxmlformats.org/officeDocument/2006/relationships/hyperlink" Target="https://icon.uni-mainz.d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1514785" y="6309320"/>
            <a:ext cx="9117720" cy="5486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40" name="Grafik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00" y="6296497"/>
            <a:ext cx="833450" cy="590684"/>
          </a:xfrm>
          <a:prstGeom prst="rect">
            <a:avLst/>
          </a:prstGeom>
        </p:spPr>
      </p:pic>
      <p:cxnSp>
        <p:nvCxnSpPr>
          <p:cNvPr id="41" name="Gerade Verbindung 40"/>
          <p:cNvCxnSpPr/>
          <p:nvPr/>
        </p:nvCxnSpPr>
        <p:spPr>
          <a:xfrm>
            <a:off x="1498055" y="6296497"/>
            <a:ext cx="1030010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/>
          <p:cNvSpPr/>
          <p:nvPr/>
        </p:nvSpPr>
        <p:spPr>
          <a:xfrm>
            <a:off x="7032104" y="6307648"/>
            <a:ext cx="1800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92225"/>
            <a:r>
              <a:rPr lang="de-DE" sz="1000" cap="all" dirty="0">
                <a:solidFill>
                  <a:prstClr val="black">
                    <a:lumMod val="65000"/>
                    <a:lumOff val="35000"/>
                  </a:prstClr>
                </a:solidFill>
                <a:ea typeface="Times New Roman" charset="0"/>
                <a:cs typeface="Times New Roman" charset="0"/>
              </a:rPr>
              <a:t>Fächerübergreifende </a:t>
            </a:r>
            <a:br>
              <a:rPr lang="de-DE" sz="1000" cap="all" dirty="0">
                <a:solidFill>
                  <a:prstClr val="black">
                    <a:lumMod val="65000"/>
                    <a:lumOff val="35000"/>
                  </a:prstClr>
                </a:solidFill>
                <a:ea typeface="Times New Roman" charset="0"/>
                <a:cs typeface="Times New Roman" charset="0"/>
              </a:rPr>
            </a:br>
            <a:r>
              <a:rPr lang="de-DE" sz="1000" cap="all" dirty="0">
                <a:solidFill>
                  <a:prstClr val="black">
                    <a:lumMod val="65000"/>
                    <a:lumOff val="35000"/>
                  </a:prstClr>
                </a:solidFill>
                <a:ea typeface="Times New Roman" charset="0"/>
                <a:cs typeface="Times New Roman" charset="0"/>
              </a:rPr>
              <a:t>internationale </a:t>
            </a:r>
            <a:br>
              <a:rPr lang="de-DE" sz="1000" cap="all" dirty="0">
                <a:solidFill>
                  <a:prstClr val="black">
                    <a:lumMod val="65000"/>
                    <a:lumOff val="35000"/>
                  </a:prstClr>
                </a:solidFill>
                <a:ea typeface="Times New Roman" charset="0"/>
                <a:cs typeface="Times New Roman" charset="0"/>
              </a:rPr>
            </a:br>
            <a:r>
              <a:rPr lang="de-DE" sz="1000" cap="all" dirty="0">
                <a:solidFill>
                  <a:prstClr val="black">
                    <a:lumMod val="65000"/>
                    <a:lumOff val="35000"/>
                  </a:prstClr>
                </a:solidFill>
                <a:ea typeface="Times New Roman" charset="0"/>
                <a:cs typeface="Times New Roman" charset="0"/>
              </a:rPr>
              <a:t>Studierendenkonferenz </a:t>
            </a:r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6370902"/>
            <a:ext cx="432048" cy="431658"/>
          </a:xfrm>
          <a:prstGeom prst="rect">
            <a:avLst/>
          </a:prstGeom>
        </p:spPr>
      </p:pic>
      <p:pic>
        <p:nvPicPr>
          <p:cNvPr id="51" name="Grafik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2408" y="6309320"/>
            <a:ext cx="1009483" cy="59054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84" y="277565"/>
            <a:ext cx="2615781" cy="86439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584" y="5365868"/>
            <a:ext cx="587550" cy="1413691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xmlns="" id="{48A98502-D2BB-4A13-A92F-E405B9B88118}"/>
              </a:ext>
            </a:extLst>
          </p:cNvPr>
          <p:cNvSpPr txBox="1"/>
          <p:nvPr/>
        </p:nvSpPr>
        <p:spPr>
          <a:xfrm>
            <a:off x="7777787" y="3719699"/>
            <a:ext cx="40203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Kontakt</a:t>
            </a:r>
            <a:r>
              <a:rPr lang="de-DE" b="1" dirty="0"/>
              <a:t>:</a:t>
            </a:r>
          </a:p>
          <a:p>
            <a:r>
              <a:rPr lang="de-DE" dirty="0"/>
              <a:t>Daniel Schmicking (Studium </a:t>
            </a:r>
            <a:r>
              <a:rPr lang="de-DE" dirty="0" err="1"/>
              <a:t>generale</a:t>
            </a:r>
            <a:r>
              <a:rPr lang="de-DE" dirty="0"/>
              <a:t>)</a:t>
            </a:r>
          </a:p>
          <a:p>
            <a:r>
              <a:rPr lang="de-DE" dirty="0"/>
              <a:t>Email:	</a:t>
            </a:r>
            <a:r>
              <a:rPr lang="de-DE" b="1" dirty="0"/>
              <a:t>schmicki@uni-mainz.de</a:t>
            </a:r>
          </a:p>
          <a:p>
            <a:r>
              <a:rPr lang="de-DE" dirty="0"/>
              <a:t>ICON-Team</a:t>
            </a:r>
          </a:p>
          <a:p>
            <a:r>
              <a:rPr lang="de-DE" dirty="0"/>
              <a:t>Email:	</a:t>
            </a:r>
            <a:r>
              <a:rPr lang="de-DE" b="1" dirty="0"/>
              <a:t>icon@uni-mainz.de</a:t>
            </a:r>
          </a:p>
          <a:p>
            <a:r>
              <a:rPr lang="de-DE" dirty="0">
                <a:hlinkClick r:id="rId7"/>
              </a:rPr>
              <a:t>https://icon.uni-mainz.de/</a:t>
            </a:r>
            <a:endParaRPr lang="de-DE" dirty="0"/>
          </a:p>
          <a:p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1DFBD9CD-CC19-4ED3-8FB6-FFDD293872B9}"/>
              </a:ext>
            </a:extLst>
          </p:cNvPr>
          <p:cNvSpPr/>
          <p:nvPr/>
        </p:nvSpPr>
        <p:spPr>
          <a:xfrm>
            <a:off x="3504139" y="219440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034AC3AE-0952-4A4D-AF44-7C3DD4A64716}"/>
              </a:ext>
            </a:extLst>
          </p:cNvPr>
          <p:cNvSpPr txBox="1"/>
          <p:nvPr/>
        </p:nvSpPr>
        <p:spPr>
          <a:xfrm>
            <a:off x="704748" y="2362950"/>
            <a:ext cx="69317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dirty="0" smtClean="0"/>
              <a:t>Bei uns kannst Du: </a:t>
            </a:r>
            <a:endParaRPr lang="de-DE" dirty="0"/>
          </a:p>
          <a:p>
            <a:pPr marL="285750" indent="-285750">
              <a:spcAft>
                <a:spcPts val="600"/>
              </a:spcAft>
              <a:buClr>
                <a:srgbClr val="E6007E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im </a:t>
            </a:r>
            <a:r>
              <a:rPr lang="de-DE" b="1" dirty="0" smtClean="0"/>
              <a:t>Team</a:t>
            </a:r>
            <a:r>
              <a:rPr lang="de-DE" dirty="0" smtClean="0"/>
              <a:t> </a:t>
            </a:r>
            <a:r>
              <a:rPr lang="de-DE" dirty="0"/>
              <a:t>ein </a:t>
            </a:r>
            <a:r>
              <a:rPr lang="de-DE" b="1" dirty="0"/>
              <a:t>interdisziplinäres wissenschaftliches Event </a:t>
            </a:r>
            <a:r>
              <a:rPr lang="de-DE" b="1" dirty="0" smtClean="0"/>
              <a:t>mitgestalten</a:t>
            </a:r>
            <a:endParaRPr lang="de-DE" b="1" dirty="0" smtClean="0"/>
          </a:p>
          <a:p>
            <a:pPr marL="285750" indent="-285750">
              <a:spcAft>
                <a:spcPts val="600"/>
              </a:spcAft>
              <a:buClr>
                <a:srgbClr val="E6007E"/>
              </a:buClr>
              <a:buFont typeface="Arial" panose="020B0604020202020204" pitchFamily="34" charset="0"/>
              <a:buChar char="•"/>
            </a:pPr>
            <a:r>
              <a:rPr lang="de-DE" b="1" dirty="0"/>
              <a:t>berufsrelevante Fähigkeiten </a:t>
            </a:r>
            <a:r>
              <a:rPr lang="de-DE" dirty="0" smtClean="0"/>
              <a:t>trainieren</a:t>
            </a:r>
            <a:endParaRPr lang="de-DE" dirty="0"/>
          </a:p>
          <a:p>
            <a:pPr marL="285750" indent="-285750">
              <a:spcAft>
                <a:spcPts val="600"/>
              </a:spcAft>
              <a:buClr>
                <a:srgbClr val="E6007E"/>
              </a:buClr>
              <a:buFont typeface="Arial" panose="020B0604020202020204" pitchFamily="34" charset="0"/>
              <a:buChar char="•"/>
            </a:pPr>
            <a:r>
              <a:rPr lang="de-DE" b="1" dirty="0"/>
              <a:t>internationale Kontakte </a:t>
            </a:r>
            <a:r>
              <a:rPr lang="de-DE" dirty="0"/>
              <a:t>knüpfen</a:t>
            </a:r>
          </a:p>
          <a:p>
            <a:pPr marL="285750" indent="-285750">
              <a:spcAft>
                <a:spcPts val="600"/>
              </a:spcAft>
              <a:buClr>
                <a:srgbClr val="E6007E"/>
              </a:buClr>
              <a:buFont typeface="Arial" panose="020B0604020202020204" pitchFamily="34" charset="0"/>
              <a:buChar char="•"/>
            </a:pPr>
            <a:r>
              <a:rPr lang="de-DE" b="1" dirty="0" smtClean="0"/>
              <a:t>ein </a:t>
            </a:r>
            <a:r>
              <a:rPr lang="de-DE" b="1" dirty="0"/>
              <a:t>qualifiziertes Praktikums-Zeugnis </a:t>
            </a:r>
            <a:r>
              <a:rPr lang="de-DE" dirty="0" smtClean="0"/>
              <a:t>erhalten</a:t>
            </a:r>
          </a:p>
          <a:p>
            <a:pPr marL="285750" indent="-285750">
              <a:spcAft>
                <a:spcPts val="600"/>
              </a:spcAft>
              <a:buClr>
                <a:srgbClr val="E6007E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je </a:t>
            </a:r>
            <a:r>
              <a:rPr lang="de-DE" dirty="0"/>
              <a:t>nach Prüfungsordnung </a:t>
            </a:r>
            <a:r>
              <a:rPr lang="de-DE" dirty="0" smtClean="0"/>
              <a:t>Deines Fachs Dein Engagement </a:t>
            </a:r>
            <a:r>
              <a:rPr lang="de-DE" dirty="0"/>
              <a:t>als </a:t>
            </a:r>
            <a:r>
              <a:rPr lang="de-DE" b="1" dirty="0"/>
              <a:t>berufsrelevantes Praktikum </a:t>
            </a:r>
            <a:r>
              <a:rPr lang="de-DE" dirty="0"/>
              <a:t>/ durch </a:t>
            </a:r>
            <a:r>
              <a:rPr lang="de-DE" b="1" dirty="0"/>
              <a:t>ECTS-Punkte</a:t>
            </a:r>
            <a:r>
              <a:rPr lang="de-DE" dirty="0"/>
              <a:t> angerechnet </a:t>
            </a:r>
            <a:r>
              <a:rPr lang="de-DE" dirty="0" smtClean="0"/>
              <a:t>bekommen</a:t>
            </a:r>
          </a:p>
          <a:p>
            <a:pPr algn="ctr">
              <a:spcAft>
                <a:spcPts val="600"/>
              </a:spcAft>
              <a:buClr>
                <a:srgbClr val="E6007E"/>
              </a:buClr>
            </a:pPr>
            <a:r>
              <a:rPr lang="de-DE" b="1" dirty="0" smtClean="0">
                <a:solidFill>
                  <a:srgbClr val="C10A26"/>
                </a:solidFill>
              </a:rPr>
              <a:t>Unser </a:t>
            </a:r>
            <a:r>
              <a:rPr lang="de-DE" b="1" dirty="0">
                <a:solidFill>
                  <a:srgbClr val="C10A26"/>
                </a:solidFill>
              </a:rPr>
              <a:t>Team freut sich auf Deine Mitarbeit</a:t>
            </a:r>
            <a:r>
              <a:rPr lang="de-DE" b="1" dirty="0" smtClean="0">
                <a:solidFill>
                  <a:srgbClr val="C10A26"/>
                </a:solidFill>
              </a:rPr>
              <a:t>!</a:t>
            </a:r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xmlns="" id="{2ED9738D-ED57-4C45-AAE0-F98931BF5FF9}"/>
              </a:ext>
            </a:extLst>
          </p:cNvPr>
          <p:cNvGrpSpPr/>
          <p:nvPr/>
        </p:nvGrpSpPr>
        <p:grpSpPr>
          <a:xfrm>
            <a:off x="8726132" y="2415283"/>
            <a:ext cx="2148897" cy="833947"/>
            <a:chOff x="8573156" y="2090154"/>
            <a:chExt cx="2715827" cy="1187117"/>
          </a:xfrm>
        </p:grpSpPr>
        <p:sp>
          <p:nvSpPr>
            <p:cNvPr id="6" name="Sprechblase: rechteckig mit abgerundeten Ecken 5">
              <a:extLst>
                <a:ext uri="{FF2B5EF4-FFF2-40B4-BE49-F238E27FC236}">
                  <a16:creationId xmlns:a16="http://schemas.microsoft.com/office/drawing/2014/main" xmlns="" id="{A6081293-4D42-4392-A6B0-4BFDF9480D72}"/>
                </a:ext>
              </a:extLst>
            </p:cNvPr>
            <p:cNvSpPr/>
            <p:nvPr/>
          </p:nvSpPr>
          <p:spPr>
            <a:xfrm>
              <a:off x="8714230" y="2090154"/>
              <a:ext cx="2459735" cy="1187117"/>
            </a:xfrm>
            <a:prstGeom prst="wedgeRoundRectCallout">
              <a:avLst>
                <a:gd name="adj1" fmla="val -60536"/>
                <a:gd name="adj2" fmla="val -103393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xmlns="" id="{554F6610-F965-42AF-A1CD-131B3C5963D4}"/>
                </a:ext>
              </a:extLst>
            </p:cNvPr>
            <p:cNvSpPr/>
            <p:nvPr/>
          </p:nvSpPr>
          <p:spPr>
            <a:xfrm>
              <a:off x="8573156" y="2363497"/>
              <a:ext cx="271582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2800" b="1" dirty="0" smtClean="0">
                  <a:solidFill>
                    <a:srgbClr val="E6007E"/>
                  </a:solidFill>
                </a:rPr>
                <a:t>Melde Dich!</a:t>
              </a:r>
              <a:endParaRPr lang="de-DE" sz="2800" b="1" dirty="0">
                <a:solidFill>
                  <a:srgbClr val="E6007E"/>
                </a:solidFill>
              </a:endParaRPr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3518252" y="116237"/>
            <a:ext cx="85261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Wir suchen </a:t>
            </a:r>
          </a:p>
          <a:p>
            <a:pPr algn="ctr"/>
            <a:r>
              <a:rPr lang="de-DE" sz="4000" b="1" dirty="0" smtClean="0">
                <a:solidFill>
                  <a:srgbClr val="00A65C"/>
                </a:solidFill>
              </a:rPr>
              <a:t>Studierende aller Fachrichtungen </a:t>
            </a:r>
          </a:p>
          <a:p>
            <a:pPr algn="ctr"/>
            <a:r>
              <a:rPr lang="de-DE" sz="2400" b="1" dirty="0" smtClean="0"/>
              <a:t>für die Organisation und Durchführung </a:t>
            </a:r>
          </a:p>
          <a:p>
            <a:pPr algn="ctr"/>
            <a:r>
              <a:rPr lang="de-DE" sz="2400" b="1" dirty="0" smtClean="0"/>
              <a:t>der </a:t>
            </a:r>
            <a:r>
              <a:rPr lang="de-DE" sz="2400" b="1" dirty="0"/>
              <a:t>2</a:t>
            </a:r>
            <a:r>
              <a:rPr lang="de-DE" sz="2400" b="1" dirty="0" smtClean="0"/>
              <a:t>. internationalen </a:t>
            </a:r>
            <a:r>
              <a:rPr lang="de-DE" sz="2400" b="1" dirty="0" smtClean="0"/>
              <a:t>Studierendenkonferenz an </a:t>
            </a:r>
            <a:r>
              <a:rPr lang="de-DE" sz="2400" b="1" dirty="0"/>
              <a:t>der </a:t>
            </a:r>
            <a:r>
              <a:rPr lang="de-DE" sz="2400" b="1" dirty="0" smtClean="0"/>
              <a:t>JGU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8168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Company>Johannes Gutenberg 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Schmicking, Dr. Daniel</dc:creator>
  <cp:lastModifiedBy>Schmicking, Dr. Daniel</cp:lastModifiedBy>
  <cp:revision>19</cp:revision>
  <dcterms:created xsi:type="dcterms:W3CDTF">2018-05-22T14:43:55Z</dcterms:created>
  <dcterms:modified xsi:type="dcterms:W3CDTF">2018-11-14T09:31:22Z</dcterms:modified>
</cp:coreProperties>
</file>